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57" r:id="rId3"/>
    <p:sldId id="258" r:id="rId5"/>
    <p:sldId id="259" r:id="rId6"/>
  </p:sldIdLst>
  <p:sldSz cx="12192000" cy="6858000"/>
  <p:notesSz cx="6858000" cy="9144000"/>
  <p:custDataLst>
    <p:tags r:id="rId1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42" userDrawn="1">
          <p15:clr>
            <a:srgbClr val="A4A3A4"/>
          </p15:clr>
        </p15:guide>
        <p15:guide id="2" pos="4002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DCDCDC"/>
    <a:srgbClr val="F0F0F0"/>
    <a:srgbClr val="E6E6E6"/>
    <a:srgbClr val="C8C8C8"/>
    <a:srgbClr val="FAFAFA"/>
    <a:srgbClr val="BEBEB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 showGuides="1">
      <p:cViewPr varScale="1">
        <p:scale>
          <a:sx n="99" d="100"/>
          <a:sy n="99" d="100"/>
        </p:scale>
        <p:origin x="84" y="582"/>
      </p:cViewPr>
      <p:guideLst>
        <p:guide orient="horz" pos="2142"/>
        <p:guide pos="4002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0" Type="http://schemas.openxmlformats.org/officeDocument/2006/relationships/tags" Target="tags/tag63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400" y="1555200"/>
            <a:ext cx="5233077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8" Type="http://schemas.openxmlformats.org/officeDocument/2006/relationships/theme" Target="../theme/theme1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  <p:custDataLst>
      <p:tags r:id="rId17"/>
    </p:custData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0" Type="http://schemas.openxmlformats.org/officeDocument/2006/relationships/notesSlide" Target="../notesSlides/notesSlide1.xml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16.png"/><Relationship Id="rId7" Type="http://schemas.openxmlformats.org/officeDocument/2006/relationships/image" Target="../media/image15.png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0" Type="http://schemas.openxmlformats.org/officeDocument/2006/relationships/notesSlide" Target="../notesSlides/notesSlide2.xml"/><Relationship Id="rId1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9" Type="http://schemas.openxmlformats.org/officeDocument/2006/relationships/image" Target="../media/image9.png"/><Relationship Id="rId8" Type="http://schemas.openxmlformats.org/officeDocument/2006/relationships/image" Target="../media/image8.png"/><Relationship Id="rId7" Type="http://schemas.openxmlformats.org/officeDocument/2006/relationships/image" Target="../media/image7.png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7" Type="http://schemas.openxmlformats.org/officeDocument/2006/relationships/slideLayout" Target="../slideLayouts/slideLayout2.xml"/><Relationship Id="rId16" Type="http://schemas.openxmlformats.org/officeDocument/2006/relationships/image" Target="../media/image16.png"/><Relationship Id="rId15" Type="http://schemas.openxmlformats.org/officeDocument/2006/relationships/image" Target="../media/image15.png"/><Relationship Id="rId14" Type="http://schemas.openxmlformats.org/officeDocument/2006/relationships/image" Target="../media/image14.png"/><Relationship Id="rId13" Type="http://schemas.openxmlformats.org/officeDocument/2006/relationships/image" Target="../media/image13.png"/><Relationship Id="rId12" Type="http://schemas.openxmlformats.org/officeDocument/2006/relationships/image" Target="../media/image12.png"/><Relationship Id="rId11" Type="http://schemas.openxmlformats.org/officeDocument/2006/relationships/image" Target="../media/image11.png"/><Relationship Id="rId10" Type="http://schemas.openxmlformats.org/officeDocument/2006/relationships/image" Target="../media/image10.png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8" name="图片 27"/>
          <p:cNvPicPr>
            <a:picLocks noChangeAspect="1"/>
          </p:cNvPicPr>
          <p:nvPr/>
        </p:nvPicPr>
        <p:blipFill>
          <a:blip r:embed="rId1"/>
          <a:srcRect l="16079" t="25697" r="16221" b="23003"/>
          <a:stretch>
            <a:fillRect/>
          </a:stretch>
        </p:blipFill>
        <p:spPr>
          <a:xfrm>
            <a:off x="8094345" y="3531235"/>
            <a:ext cx="1774825" cy="902335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2"/>
          <a:srcRect l="16406" t="26056" r="16350" b="22663"/>
          <a:stretch>
            <a:fillRect/>
          </a:stretch>
        </p:blipFill>
        <p:spPr>
          <a:xfrm>
            <a:off x="6017260" y="3531235"/>
            <a:ext cx="1763395" cy="902335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3"/>
          <a:srcRect l="16473" t="27066" r="16085" b="22329"/>
          <a:stretch>
            <a:fillRect/>
          </a:stretch>
        </p:blipFill>
        <p:spPr>
          <a:xfrm>
            <a:off x="3943985" y="3531235"/>
            <a:ext cx="1792605" cy="902335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4"/>
          <a:srcRect l="16276" t="27356" r="16480" b="22485"/>
          <a:stretch>
            <a:fillRect/>
          </a:stretch>
        </p:blipFill>
        <p:spPr>
          <a:xfrm>
            <a:off x="1941195" y="3531235"/>
            <a:ext cx="1755775" cy="902335"/>
          </a:xfrm>
          <a:prstGeom prst="rect">
            <a:avLst/>
          </a:prstGeom>
        </p:spPr>
      </p:pic>
      <p:cxnSp>
        <p:nvCxnSpPr>
          <p:cNvPr id="33" name="直接箭头连接符 32"/>
          <p:cNvCxnSpPr/>
          <p:nvPr/>
        </p:nvCxnSpPr>
        <p:spPr>
          <a:xfrm flipH="1" flipV="1">
            <a:off x="4700270" y="3841750"/>
            <a:ext cx="102870" cy="19367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 flipH="1" flipV="1">
            <a:off x="6767195" y="3841750"/>
            <a:ext cx="102870" cy="19367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/>
          <p:nvPr/>
        </p:nvCxnSpPr>
        <p:spPr>
          <a:xfrm flipH="1" flipV="1">
            <a:off x="8834120" y="3841750"/>
            <a:ext cx="102870" cy="19367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5"/>
          <a:srcRect l="16147" t="29914" r="16350" b="18934"/>
          <a:stretch>
            <a:fillRect/>
          </a:stretch>
        </p:blipFill>
        <p:spPr>
          <a:xfrm>
            <a:off x="8094345" y="4650105"/>
            <a:ext cx="1774825" cy="902335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6"/>
          <a:srcRect l="16147" t="31767" r="16418" b="17130"/>
          <a:stretch>
            <a:fillRect/>
          </a:stretch>
        </p:blipFill>
        <p:spPr>
          <a:xfrm>
            <a:off x="6017260" y="4654550"/>
            <a:ext cx="1765935" cy="897890"/>
          </a:xfrm>
          <a:prstGeom prst="rect">
            <a:avLst/>
          </a:prstGeom>
        </p:spPr>
      </p:pic>
      <p:pic>
        <p:nvPicPr>
          <p:cNvPr id="42" name="图片 41"/>
          <p:cNvPicPr>
            <a:picLocks noChangeAspect="1"/>
          </p:cNvPicPr>
          <p:nvPr/>
        </p:nvPicPr>
        <p:blipFill>
          <a:blip r:embed="rId7"/>
          <a:srcRect l="16344" t="30436" r="16350" b="18659"/>
          <a:stretch>
            <a:fillRect/>
          </a:stretch>
        </p:blipFill>
        <p:spPr>
          <a:xfrm>
            <a:off x="3942080" y="4654550"/>
            <a:ext cx="1793875" cy="911225"/>
          </a:xfrm>
          <a:prstGeom prst="rect">
            <a:avLst/>
          </a:prstGeom>
        </p:spPr>
      </p:pic>
      <p:pic>
        <p:nvPicPr>
          <p:cNvPr id="43" name="图片 42"/>
          <p:cNvPicPr>
            <a:picLocks noChangeAspect="1"/>
          </p:cNvPicPr>
          <p:nvPr/>
        </p:nvPicPr>
        <p:blipFill>
          <a:blip r:embed="rId8"/>
          <a:srcRect l="16147" t="31472" r="16418" b="16497"/>
          <a:stretch>
            <a:fillRect/>
          </a:stretch>
        </p:blipFill>
        <p:spPr>
          <a:xfrm>
            <a:off x="1934845" y="4654550"/>
            <a:ext cx="1760220" cy="911225"/>
          </a:xfrm>
          <a:prstGeom prst="rect">
            <a:avLst/>
          </a:prstGeom>
        </p:spPr>
      </p:pic>
      <p:cxnSp>
        <p:nvCxnSpPr>
          <p:cNvPr id="47" name="直接箭头连接符 46"/>
          <p:cNvCxnSpPr/>
          <p:nvPr/>
        </p:nvCxnSpPr>
        <p:spPr>
          <a:xfrm flipH="1" flipV="1">
            <a:off x="5138420" y="4946650"/>
            <a:ext cx="102870" cy="19367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8" name="直接箭头连接符 47"/>
          <p:cNvCxnSpPr/>
          <p:nvPr/>
        </p:nvCxnSpPr>
        <p:spPr>
          <a:xfrm flipH="1" flipV="1">
            <a:off x="7205345" y="4946650"/>
            <a:ext cx="102870" cy="19367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/>
          <p:nvPr/>
        </p:nvCxnSpPr>
        <p:spPr>
          <a:xfrm flipH="1" flipV="1">
            <a:off x="9272270" y="4946650"/>
            <a:ext cx="102870" cy="19367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64" name="文本框 63"/>
          <p:cNvSpPr txBox="1"/>
          <p:nvPr/>
        </p:nvSpPr>
        <p:spPr>
          <a:xfrm>
            <a:off x="876300" y="3790315"/>
            <a:ext cx="982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case id:0023</a:t>
            </a:r>
            <a:endParaRPr lang="en-US" altLang="zh-CN" sz="1000"/>
          </a:p>
        </p:txBody>
      </p:sp>
      <p:sp>
        <p:nvSpPr>
          <p:cNvPr id="65" name="文本框 64"/>
          <p:cNvSpPr txBox="1"/>
          <p:nvPr/>
        </p:nvSpPr>
        <p:spPr>
          <a:xfrm>
            <a:off x="876300" y="4895215"/>
            <a:ext cx="982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case id:0111</a:t>
            </a:r>
            <a:endParaRPr lang="en-US" altLang="zh-CN" sz="1000"/>
          </a:p>
        </p:txBody>
      </p:sp>
      <p:sp>
        <p:nvSpPr>
          <p:cNvPr id="66" name="文本框 65"/>
          <p:cNvSpPr txBox="1"/>
          <p:nvPr/>
        </p:nvSpPr>
        <p:spPr>
          <a:xfrm>
            <a:off x="2323465" y="5733415"/>
            <a:ext cx="982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/>
              <a:t>image</a:t>
            </a:r>
            <a:endParaRPr lang="en-US" altLang="zh-CN" sz="1000"/>
          </a:p>
        </p:txBody>
      </p:sp>
      <p:sp>
        <p:nvSpPr>
          <p:cNvPr id="68" name="文本框 67"/>
          <p:cNvSpPr txBox="1"/>
          <p:nvPr/>
        </p:nvSpPr>
        <p:spPr>
          <a:xfrm>
            <a:off x="4349115" y="5733415"/>
            <a:ext cx="982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/>
              <a:t>ground truth</a:t>
            </a:r>
            <a:endParaRPr lang="en-US" altLang="zh-CN" sz="1000"/>
          </a:p>
        </p:txBody>
      </p:sp>
      <p:sp>
        <p:nvSpPr>
          <p:cNvPr id="69" name="文本框 68"/>
          <p:cNvSpPr txBox="1"/>
          <p:nvPr/>
        </p:nvSpPr>
        <p:spPr>
          <a:xfrm>
            <a:off x="6325870" y="5733415"/>
            <a:ext cx="982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/>
              <a:t>nnUNet</a:t>
            </a:r>
            <a:endParaRPr lang="en-US" altLang="zh-CN" sz="1000"/>
          </a:p>
        </p:txBody>
      </p:sp>
      <p:sp>
        <p:nvSpPr>
          <p:cNvPr id="70" name="文本框 69"/>
          <p:cNvSpPr txBox="1"/>
          <p:nvPr/>
        </p:nvSpPr>
        <p:spPr>
          <a:xfrm>
            <a:off x="8437245" y="5733415"/>
            <a:ext cx="982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/>
              <a:t>nnMamba</a:t>
            </a:r>
            <a:endParaRPr lang="en-US" altLang="zh-CN" sz="10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rcRect l="25092" t="-368" r="24840" b="368"/>
          <a:stretch>
            <a:fillRect/>
          </a:stretch>
        </p:blipFill>
        <p:spPr>
          <a:xfrm>
            <a:off x="2060575" y="476250"/>
            <a:ext cx="1579245" cy="211582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2"/>
          <a:srcRect l="25160" r="24840"/>
          <a:stretch>
            <a:fillRect/>
          </a:stretch>
        </p:blipFill>
        <p:spPr>
          <a:xfrm>
            <a:off x="3788410" y="476250"/>
            <a:ext cx="1577340" cy="211455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rcRect l="24895" r="24840"/>
          <a:stretch>
            <a:fillRect/>
          </a:stretch>
        </p:blipFill>
        <p:spPr>
          <a:xfrm>
            <a:off x="5514340" y="476250"/>
            <a:ext cx="1586865" cy="2118360"/>
          </a:xfrm>
          <a:prstGeom prst="rect">
            <a:avLst/>
          </a:prstGeom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rcRect l="25419" t="-368" r="24901" b="368"/>
          <a:stretch>
            <a:fillRect/>
          </a:stretch>
        </p:blipFill>
        <p:spPr>
          <a:xfrm>
            <a:off x="7249795" y="476250"/>
            <a:ext cx="1565910" cy="211455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rcRect l="30288" t="-368" r="34045" b="368"/>
          <a:stretch>
            <a:fillRect/>
          </a:stretch>
        </p:blipFill>
        <p:spPr>
          <a:xfrm>
            <a:off x="2051685" y="2683510"/>
            <a:ext cx="1588135" cy="2987040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6"/>
          <a:srcRect l="29623" t="21" r="34426" b="-21"/>
          <a:stretch>
            <a:fillRect/>
          </a:stretch>
        </p:blipFill>
        <p:spPr>
          <a:xfrm>
            <a:off x="7249795" y="2691765"/>
            <a:ext cx="1577340" cy="2987675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7"/>
          <a:srcRect l="29974" r="34445"/>
          <a:stretch>
            <a:fillRect/>
          </a:stretch>
        </p:blipFill>
        <p:spPr>
          <a:xfrm>
            <a:off x="5520055" y="2700655"/>
            <a:ext cx="1586865" cy="2978785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8"/>
          <a:srcRect l="29673" r="34935"/>
          <a:stretch>
            <a:fillRect/>
          </a:stretch>
        </p:blipFill>
        <p:spPr>
          <a:xfrm>
            <a:off x="3794125" y="2700655"/>
            <a:ext cx="1571625" cy="2978785"/>
          </a:xfrm>
          <a:prstGeom prst="rect">
            <a:avLst/>
          </a:prstGeom>
        </p:spPr>
      </p:pic>
      <p:cxnSp>
        <p:nvCxnSpPr>
          <p:cNvPr id="33" name="直接箭头连接符 32"/>
          <p:cNvCxnSpPr/>
          <p:nvPr/>
        </p:nvCxnSpPr>
        <p:spPr>
          <a:xfrm>
            <a:off x="4597400" y="4719320"/>
            <a:ext cx="102235" cy="15367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>
            <a:off x="6302375" y="4719320"/>
            <a:ext cx="102235" cy="15367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/>
          <p:nvPr/>
        </p:nvCxnSpPr>
        <p:spPr>
          <a:xfrm>
            <a:off x="8007350" y="4719320"/>
            <a:ext cx="102235" cy="15367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>
            <a:off x="4959350" y="1087120"/>
            <a:ext cx="102235" cy="15367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8" name="直接箭头连接符 17"/>
          <p:cNvCxnSpPr/>
          <p:nvPr/>
        </p:nvCxnSpPr>
        <p:spPr>
          <a:xfrm>
            <a:off x="6664325" y="1087120"/>
            <a:ext cx="102235" cy="15367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9" name="直接箭头连接符 18"/>
          <p:cNvCxnSpPr/>
          <p:nvPr/>
        </p:nvCxnSpPr>
        <p:spPr>
          <a:xfrm>
            <a:off x="8369300" y="1087120"/>
            <a:ext cx="102235" cy="15367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/>
          <p:nvPr/>
        </p:nvCxnSpPr>
        <p:spPr>
          <a:xfrm>
            <a:off x="4856480" y="1849120"/>
            <a:ext cx="102235" cy="15367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>
            <a:off x="6561455" y="1849120"/>
            <a:ext cx="102235" cy="15367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>
          <a:xfrm>
            <a:off x="8266430" y="1849120"/>
            <a:ext cx="102235" cy="153670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65" name="文本框 64"/>
          <p:cNvSpPr txBox="1"/>
          <p:nvPr/>
        </p:nvSpPr>
        <p:spPr>
          <a:xfrm>
            <a:off x="876300" y="1410970"/>
            <a:ext cx="982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case id:0111</a:t>
            </a:r>
            <a:endParaRPr lang="en-US" altLang="zh-CN" sz="1000"/>
          </a:p>
        </p:txBody>
      </p:sp>
      <p:sp>
        <p:nvSpPr>
          <p:cNvPr id="25" name="文本框 24"/>
          <p:cNvSpPr txBox="1"/>
          <p:nvPr/>
        </p:nvSpPr>
        <p:spPr>
          <a:xfrm>
            <a:off x="876300" y="3891915"/>
            <a:ext cx="982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case id:0227</a:t>
            </a:r>
            <a:endParaRPr lang="en-US" altLang="zh-CN" sz="1000"/>
          </a:p>
        </p:txBody>
      </p:sp>
      <p:sp>
        <p:nvSpPr>
          <p:cNvPr id="66" name="文本框 65"/>
          <p:cNvSpPr txBox="1"/>
          <p:nvPr/>
        </p:nvSpPr>
        <p:spPr>
          <a:xfrm>
            <a:off x="2323465" y="5782945"/>
            <a:ext cx="982345" cy="1955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1000"/>
              <a:t>image</a:t>
            </a:r>
            <a:endParaRPr lang="en-US" altLang="zh-CN" sz="1000"/>
          </a:p>
        </p:txBody>
      </p:sp>
      <p:sp>
        <p:nvSpPr>
          <p:cNvPr id="68" name="文本框 67"/>
          <p:cNvSpPr txBox="1"/>
          <p:nvPr/>
        </p:nvSpPr>
        <p:spPr>
          <a:xfrm>
            <a:off x="4157345" y="5782945"/>
            <a:ext cx="982345" cy="1955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1000"/>
              <a:t>ground truth</a:t>
            </a:r>
            <a:endParaRPr lang="en-US" altLang="zh-CN" sz="1000"/>
          </a:p>
        </p:txBody>
      </p:sp>
      <p:sp>
        <p:nvSpPr>
          <p:cNvPr id="69" name="文本框 68"/>
          <p:cNvSpPr txBox="1"/>
          <p:nvPr/>
        </p:nvSpPr>
        <p:spPr>
          <a:xfrm>
            <a:off x="5862320" y="5782945"/>
            <a:ext cx="982345" cy="1955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1000"/>
              <a:t>nnUNet</a:t>
            </a:r>
            <a:endParaRPr lang="en-US" altLang="zh-CN" sz="1000"/>
          </a:p>
        </p:txBody>
      </p:sp>
      <p:sp>
        <p:nvSpPr>
          <p:cNvPr id="70" name="文本框 69"/>
          <p:cNvSpPr txBox="1"/>
          <p:nvPr/>
        </p:nvSpPr>
        <p:spPr>
          <a:xfrm>
            <a:off x="7489825" y="5782945"/>
            <a:ext cx="982345" cy="1955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1000"/>
              <a:t>nnMamba</a:t>
            </a:r>
            <a:endParaRPr lang="en-US" altLang="zh-CN" sz="1000"/>
          </a:p>
        </p:txBody>
      </p:sp>
      <p:sp>
        <p:nvSpPr>
          <p:cNvPr id="2" name="文本框 1"/>
          <p:cNvSpPr txBox="1"/>
          <p:nvPr/>
        </p:nvSpPr>
        <p:spPr>
          <a:xfrm>
            <a:off x="2234565" y="2544445"/>
            <a:ext cx="982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/>
              <a:t>image</a:t>
            </a:r>
            <a:endParaRPr lang="en-US" altLang="zh-CN" sz="1000"/>
          </a:p>
        </p:txBody>
      </p:sp>
      <p:sp>
        <p:nvSpPr>
          <p:cNvPr id="3" name="文本框 2"/>
          <p:cNvSpPr txBox="1"/>
          <p:nvPr/>
        </p:nvSpPr>
        <p:spPr>
          <a:xfrm>
            <a:off x="4260215" y="2544445"/>
            <a:ext cx="982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/>
              <a:t>ground truth</a:t>
            </a:r>
            <a:endParaRPr lang="en-US" altLang="zh-CN" sz="1000"/>
          </a:p>
        </p:txBody>
      </p:sp>
      <p:sp>
        <p:nvSpPr>
          <p:cNvPr id="4" name="文本框 3"/>
          <p:cNvSpPr txBox="1"/>
          <p:nvPr/>
        </p:nvSpPr>
        <p:spPr>
          <a:xfrm>
            <a:off x="6236970" y="2544445"/>
            <a:ext cx="982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/>
              <a:t>nnUNet</a:t>
            </a:r>
            <a:endParaRPr lang="en-US" altLang="zh-CN" sz="1000"/>
          </a:p>
        </p:txBody>
      </p:sp>
      <p:sp>
        <p:nvSpPr>
          <p:cNvPr id="5" name="文本框 4"/>
          <p:cNvSpPr txBox="1"/>
          <p:nvPr/>
        </p:nvSpPr>
        <p:spPr>
          <a:xfrm>
            <a:off x="8348345" y="2544445"/>
            <a:ext cx="982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1000"/>
              <a:t>nnMamba</a:t>
            </a:r>
            <a:endParaRPr lang="en-US" altLang="zh-CN" sz="10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28" name="图片 27"/>
          <p:cNvPicPr>
            <a:picLocks noChangeAspect="1"/>
          </p:cNvPicPr>
          <p:nvPr/>
        </p:nvPicPr>
        <p:blipFill>
          <a:blip r:embed="rId1"/>
          <a:srcRect l="16079" t="25697" r="16221" b="23003"/>
          <a:stretch>
            <a:fillRect/>
          </a:stretch>
        </p:blipFill>
        <p:spPr>
          <a:xfrm>
            <a:off x="8177530" y="-154305"/>
            <a:ext cx="1558290" cy="792480"/>
          </a:xfrm>
          <a:prstGeom prst="rect">
            <a:avLst/>
          </a:prstGeom>
        </p:spPr>
      </p:pic>
      <p:pic>
        <p:nvPicPr>
          <p:cNvPr id="29" name="图片 28"/>
          <p:cNvPicPr>
            <a:picLocks noChangeAspect="1"/>
          </p:cNvPicPr>
          <p:nvPr/>
        </p:nvPicPr>
        <p:blipFill>
          <a:blip r:embed="rId2"/>
          <a:srcRect l="16406" t="26056" r="16350" b="22663"/>
          <a:stretch>
            <a:fillRect/>
          </a:stretch>
        </p:blipFill>
        <p:spPr>
          <a:xfrm>
            <a:off x="6416675" y="-200660"/>
            <a:ext cx="1574800" cy="805815"/>
          </a:xfrm>
          <a:prstGeom prst="rect">
            <a:avLst/>
          </a:prstGeom>
        </p:spPr>
      </p:pic>
      <p:pic>
        <p:nvPicPr>
          <p:cNvPr id="30" name="图片 29"/>
          <p:cNvPicPr>
            <a:picLocks noChangeAspect="1"/>
          </p:cNvPicPr>
          <p:nvPr/>
        </p:nvPicPr>
        <p:blipFill>
          <a:blip r:embed="rId3"/>
          <a:srcRect l="16473" t="27066" r="16085" b="22329"/>
          <a:stretch>
            <a:fillRect/>
          </a:stretch>
        </p:blipFill>
        <p:spPr>
          <a:xfrm>
            <a:off x="4687570" y="-160020"/>
            <a:ext cx="1581150" cy="795655"/>
          </a:xfrm>
          <a:prstGeom prst="rect">
            <a:avLst/>
          </a:prstGeom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4"/>
          <a:srcRect l="16276" t="27356" r="16480" b="22485"/>
          <a:stretch>
            <a:fillRect/>
          </a:stretch>
        </p:blipFill>
        <p:spPr>
          <a:xfrm>
            <a:off x="2966085" y="-173355"/>
            <a:ext cx="1573530" cy="808990"/>
          </a:xfrm>
          <a:prstGeom prst="rect">
            <a:avLst/>
          </a:prstGeom>
        </p:spPr>
      </p:pic>
      <p:cxnSp>
        <p:nvCxnSpPr>
          <p:cNvPr id="33" name="直接箭头连接符 32"/>
          <p:cNvCxnSpPr/>
          <p:nvPr/>
        </p:nvCxnSpPr>
        <p:spPr>
          <a:xfrm flipH="1" flipV="1">
            <a:off x="5398135" y="45720"/>
            <a:ext cx="102870" cy="19367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4" name="直接箭头连接符 33"/>
          <p:cNvCxnSpPr/>
          <p:nvPr/>
        </p:nvCxnSpPr>
        <p:spPr>
          <a:xfrm flipH="1" flipV="1">
            <a:off x="7148195" y="29210"/>
            <a:ext cx="102870" cy="19367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/>
          <p:nvPr/>
        </p:nvCxnSpPr>
        <p:spPr>
          <a:xfrm flipH="1" flipV="1">
            <a:off x="8898255" y="29210"/>
            <a:ext cx="108585" cy="21018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5"/>
          <a:srcRect l="16147" t="29914" r="16350" b="18934"/>
          <a:stretch>
            <a:fillRect/>
          </a:stretch>
        </p:blipFill>
        <p:spPr>
          <a:xfrm>
            <a:off x="8152765" y="709930"/>
            <a:ext cx="1565910" cy="843915"/>
          </a:xfrm>
          <a:prstGeom prst="rect">
            <a:avLst/>
          </a:prstGeom>
        </p:spPr>
      </p:pic>
      <p:pic>
        <p:nvPicPr>
          <p:cNvPr id="40" name="图片 39"/>
          <p:cNvPicPr>
            <a:picLocks noChangeAspect="1"/>
          </p:cNvPicPr>
          <p:nvPr/>
        </p:nvPicPr>
        <p:blipFill>
          <a:blip r:embed="rId6"/>
          <a:srcRect l="16147" t="31767" r="16418" b="17130"/>
          <a:stretch>
            <a:fillRect/>
          </a:stretch>
        </p:blipFill>
        <p:spPr>
          <a:xfrm>
            <a:off x="6416675" y="711200"/>
            <a:ext cx="1574800" cy="837565"/>
          </a:xfrm>
          <a:prstGeom prst="rect">
            <a:avLst/>
          </a:prstGeom>
        </p:spPr>
      </p:pic>
      <p:pic>
        <p:nvPicPr>
          <p:cNvPr id="42" name="图片 41"/>
          <p:cNvPicPr>
            <a:picLocks noChangeAspect="1"/>
          </p:cNvPicPr>
          <p:nvPr/>
        </p:nvPicPr>
        <p:blipFill>
          <a:blip r:embed="rId7"/>
          <a:srcRect l="16344" t="30436" r="16350" b="18659"/>
          <a:stretch>
            <a:fillRect/>
          </a:stretch>
        </p:blipFill>
        <p:spPr>
          <a:xfrm>
            <a:off x="4680585" y="708660"/>
            <a:ext cx="1574800" cy="800100"/>
          </a:xfrm>
          <a:prstGeom prst="rect">
            <a:avLst/>
          </a:prstGeom>
        </p:spPr>
      </p:pic>
      <p:pic>
        <p:nvPicPr>
          <p:cNvPr id="43" name="图片 42"/>
          <p:cNvPicPr>
            <a:picLocks noChangeAspect="1"/>
          </p:cNvPicPr>
          <p:nvPr/>
        </p:nvPicPr>
        <p:blipFill>
          <a:blip r:embed="rId8"/>
          <a:srcRect l="16147" t="31472" r="16418" b="16497"/>
          <a:stretch>
            <a:fillRect/>
          </a:stretch>
        </p:blipFill>
        <p:spPr>
          <a:xfrm>
            <a:off x="2969895" y="691515"/>
            <a:ext cx="1578610" cy="817245"/>
          </a:xfrm>
          <a:prstGeom prst="rect">
            <a:avLst/>
          </a:prstGeom>
        </p:spPr>
      </p:pic>
      <p:cxnSp>
        <p:nvCxnSpPr>
          <p:cNvPr id="47" name="直接箭头连接符 46"/>
          <p:cNvCxnSpPr/>
          <p:nvPr/>
        </p:nvCxnSpPr>
        <p:spPr>
          <a:xfrm flipH="1" flipV="1">
            <a:off x="5760085" y="1048385"/>
            <a:ext cx="102870" cy="19367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8" name="直接箭头连接符 47"/>
          <p:cNvCxnSpPr/>
          <p:nvPr/>
        </p:nvCxnSpPr>
        <p:spPr>
          <a:xfrm flipH="1" flipV="1">
            <a:off x="7464425" y="1048385"/>
            <a:ext cx="102870" cy="19367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/>
          <p:nvPr/>
        </p:nvCxnSpPr>
        <p:spPr>
          <a:xfrm flipH="1" flipV="1">
            <a:off x="9168765" y="1048385"/>
            <a:ext cx="102870" cy="19367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sp>
        <p:nvSpPr>
          <p:cNvPr id="64" name="文本框 63"/>
          <p:cNvSpPr txBox="1"/>
          <p:nvPr/>
        </p:nvSpPr>
        <p:spPr>
          <a:xfrm>
            <a:off x="1796415" y="119380"/>
            <a:ext cx="982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case id:0023</a:t>
            </a:r>
            <a:endParaRPr lang="en-US" altLang="zh-CN" sz="1000"/>
          </a:p>
        </p:txBody>
      </p:sp>
      <p:sp>
        <p:nvSpPr>
          <p:cNvPr id="65" name="文本框 64"/>
          <p:cNvSpPr txBox="1"/>
          <p:nvPr/>
        </p:nvSpPr>
        <p:spPr>
          <a:xfrm>
            <a:off x="1781810" y="1048385"/>
            <a:ext cx="982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case id:0111</a:t>
            </a:r>
            <a:endParaRPr lang="en-US" altLang="zh-CN" sz="1000"/>
          </a:p>
        </p:txBody>
      </p:sp>
      <p:pic>
        <p:nvPicPr>
          <p:cNvPr id="73" name="图片 72"/>
          <p:cNvPicPr>
            <a:picLocks noChangeAspect="1"/>
          </p:cNvPicPr>
          <p:nvPr/>
        </p:nvPicPr>
        <p:blipFill>
          <a:blip r:embed="rId9"/>
          <a:srcRect l="25092" t="-368" r="24840" b="368"/>
          <a:stretch>
            <a:fillRect/>
          </a:stretch>
        </p:blipFill>
        <p:spPr>
          <a:xfrm>
            <a:off x="2963545" y="1654810"/>
            <a:ext cx="1579245" cy="2115820"/>
          </a:xfrm>
          <a:prstGeom prst="rect">
            <a:avLst/>
          </a:prstGeom>
        </p:spPr>
      </p:pic>
      <p:pic>
        <p:nvPicPr>
          <p:cNvPr id="74" name="图片 73"/>
          <p:cNvPicPr>
            <a:picLocks noChangeAspect="1"/>
          </p:cNvPicPr>
          <p:nvPr/>
        </p:nvPicPr>
        <p:blipFill>
          <a:blip r:embed="rId10"/>
          <a:srcRect l="25160" r="24840"/>
          <a:stretch>
            <a:fillRect/>
          </a:stretch>
        </p:blipFill>
        <p:spPr>
          <a:xfrm>
            <a:off x="4691380" y="1654810"/>
            <a:ext cx="1577340" cy="2114550"/>
          </a:xfrm>
          <a:prstGeom prst="rect">
            <a:avLst/>
          </a:prstGeom>
        </p:spPr>
      </p:pic>
      <p:pic>
        <p:nvPicPr>
          <p:cNvPr id="75" name="图片 74"/>
          <p:cNvPicPr>
            <a:picLocks noChangeAspect="1"/>
          </p:cNvPicPr>
          <p:nvPr/>
        </p:nvPicPr>
        <p:blipFill>
          <a:blip r:embed="rId11"/>
          <a:srcRect l="24895" r="24840"/>
          <a:stretch>
            <a:fillRect/>
          </a:stretch>
        </p:blipFill>
        <p:spPr>
          <a:xfrm>
            <a:off x="6417310" y="1654810"/>
            <a:ext cx="1586865" cy="2118360"/>
          </a:xfrm>
          <a:prstGeom prst="rect">
            <a:avLst/>
          </a:prstGeom>
        </p:spPr>
      </p:pic>
      <p:pic>
        <p:nvPicPr>
          <p:cNvPr id="76" name="图片 75"/>
          <p:cNvPicPr>
            <a:picLocks noChangeAspect="1"/>
          </p:cNvPicPr>
          <p:nvPr/>
        </p:nvPicPr>
        <p:blipFill>
          <a:blip r:embed="rId12"/>
          <a:srcRect l="25419" t="-368" r="24901" b="368"/>
          <a:stretch>
            <a:fillRect/>
          </a:stretch>
        </p:blipFill>
        <p:spPr>
          <a:xfrm>
            <a:off x="8152765" y="1652270"/>
            <a:ext cx="1565910" cy="2114550"/>
          </a:xfrm>
          <a:prstGeom prst="rect">
            <a:avLst/>
          </a:prstGeom>
        </p:spPr>
      </p:pic>
      <p:pic>
        <p:nvPicPr>
          <p:cNvPr id="77" name="图片 76"/>
          <p:cNvPicPr>
            <a:picLocks noChangeAspect="1"/>
          </p:cNvPicPr>
          <p:nvPr/>
        </p:nvPicPr>
        <p:blipFill>
          <a:blip r:embed="rId13"/>
          <a:srcRect l="30288" t="-368" r="34045" b="368"/>
          <a:stretch>
            <a:fillRect/>
          </a:stretch>
        </p:blipFill>
        <p:spPr>
          <a:xfrm>
            <a:off x="2954655" y="3862070"/>
            <a:ext cx="1588135" cy="2987040"/>
          </a:xfrm>
          <a:prstGeom prst="rect">
            <a:avLst/>
          </a:prstGeom>
        </p:spPr>
      </p:pic>
      <p:pic>
        <p:nvPicPr>
          <p:cNvPr id="78" name="图片 77"/>
          <p:cNvPicPr>
            <a:picLocks noChangeAspect="1"/>
          </p:cNvPicPr>
          <p:nvPr/>
        </p:nvPicPr>
        <p:blipFill>
          <a:blip r:embed="rId14"/>
          <a:srcRect l="29623" t="21" r="34426" b="-21"/>
          <a:stretch>
            <a:fillRect/>
          </a:stretch>
        </p:blipFill>
        <p:spPr>
          <a:xfrm>
            <a:off x="8152765" y="3870325"/>
            <a:ext cx="1577340" cy="2987675"/>
          </a:xfrm>
          <a:prstGeom prst="rect">
            <a:avLst/>
          </a:prstGeom>
        </p:spPr>
      </p:pic>
      <p:pic>
        <p:nvPicPr>
          <p:cNvPr id="79" name="图片 78"/>
          <p:cNvPicPr>
            <a:picLocks noChangeAspect="1"/>
          </p:cNvPicPr>
          <p:nvPr/>
        </p:nvPicPr>
        <p:blipFill>
          <a:blip r:embed="rId15"/>
          <a:srcRect l="29974" r="34445"/>
          <a:stretch>
            <a:fillRect/>
          </a:stretch>
        </p:blipFill>
        <p:spPr>
          <a:xfrm>
            <a:off x="6423025" y="3879215"/>
            <a:ext cx="1586865" cy="2978785"/>
          </a:xfrm>
          <a:prstGeom prst="rect">
            <a:avLst/>
          </a:prstGeom>
        </p:spPr>
      </p:pic>
      <p:pic>
        <p:nvPicPr>
          <p:cNvPr id="80" name="图片 79"/>
          <p:cNvPicPr>
            <a:picLocks noChangeAspect="1"/>
          </p:cNvPicPr>
          <p:nvPr/>
        </p:nvPicPr>
        <p:blipFill>
          <a:blip r:embed="rId16"/>
          <a:srcRect l="29673" r="34935"/>
          <a:stretch>
            <a:fillRect/>
          </a:stretch>
        </p:blipFill>
        <p:spPr>
          <a:xfrm>
            <a:off x="4682490" y="3862070"/>
            <a:ext cx="1571625" cy="2978785"/>
          </a:xfrm>
          <a:prstGeom prst="rect">
            <a:avLst/>
          </a:prstGeom>
        </p:spPr>
      </p:pic>
      <p:sp>
        <p:nvSpPr>
          <p:cNvPr id="90" name="文本框 89"/>
          <p:cNvSpPr txBox="1"/>
          <p:nvPr/>
        </p:nvSpPr>
        <p:spPr>
          <a:xfrm>
            <a:off x="1790700" y="3724275"/>
            <a:ext cx="982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case id:0111</a:t>
            </a:r>
            <a:endParaRPr lang="en-US" altLang="zh-CN" sz="1000"/>
          </a:p>
        </p:txBody>
      </p:sp>
      <p:sp>
        <p:nvSpPr>
          <p:cNvPr id="91" name="文本框 90"/>
          <p:cNvSpPr txBox="1"/>
          <p:nvPr/>
        </p:nvSpPr>
        <p:spPr>
          <a:xfrm>
            <a:off x="1790700" y="6205220"/>
            <a:ext cx="982345" cy="2451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1000"/>
              <a:t>case id:0227</a:t>
            </a:r>
            <a:endParaRPr lang="en-US" altLang="zh-CN" sz="1000"/>
          </a:p>
        </p:txBody>
      </p:sp>
      <p:sp>
        <p:nvSpPr>
          <p:cNvPr id="92" name="文本框 91"/>
          <p:cNvSpPr txBox="1"/>
          <p:nvPr/>
        </p:nvSpPr>
        <p:spPr>
          <a:xfrm>
            <a:off x="3226435" y="6961505"/>
            <a:ext cx="982345" cy="1955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1000"/>
              <a:t>image</a:t>
            </a:r>
            <a:endParaRPr lang="en-US" altLang="zh-CN" sz="1000"/>
          </a:p>
        </p:txBody>
      </p:sp>
      <p:sp>
        <p:nvSpPr>
          <p:cNvPr id="93" name="文本框 92"/>
          <p:cNvSpPr txBox="1"/>
          <p:nvPr/>
        </p:nvSpPr>
        <p:spPr>
          <a:xfrm>
            <a:off x="5060315" y="6961505"/>
            <a:ext cx="982345" cy="1955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1000"/>
              <a:t>ground truth</a:t>
            </a:r>
            <a:endParaRPr lang="en-US" altLang="zh-CN" sz="1000"/>
          </a:p>
        </p:txBody>
      </p:sp>
      <p:sp>
        <p:nvSpPr>
          <p:cNvPr id="94" name="文本框 93"/>
          <p:cNvSpPr txBox="1"/>
          <p:nvPr/>
        </p:nvSpPr>
        <p:spPr>
          <a:xfrm>
            <a:off x="6765290" y="6961505"/>
            <a:ext cx="982345" cy="1955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1000"/>
              <a:t>nnUNet</a:t>
            </a:r>
            <a:endParaRPr lang="en-US" altLang="zh-CN" sz="1000"/>
          </a:p>
        </p:txBody>
      </p:sp>
      <p:sp>
        <p:nvSpPr>
          <p:cNvPr id="95" name="文本框 94"/>
          <p:cNvSpPr txBox="1"/>
          <p:nvPr/>
        </p:nvSpPr>
        <p:spPr>
          <a:xfrm>
            <a:off x="8392795" y="6961505"/>
            <a:ext cx="982345" cy="1955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algn="ctr"/>
            <a:r>
              <a:rPr lang="en-US" altLang="zh-CN" sz="1000"/>
              <a:t>nnMamba</a:t>
            </a:r>
            <a:endParaRPr lang="en-US" altLang="zh-CN" sz="1000"/>
          </a:p>
        </p:txBody>
      </p:sp>
      <p:cxnSp>
        <p:nvCxnSpPr>
          <p:cNvPr id="97" name="直接箭头连接符 96"/>
          <p:cNvCxnSpPr/>
          <p:nvPr/>
        </p:nvCxnSpPr>
        <p:spPr>
          <a:xfrm flipH="1" flipV="1">
            <a:off x="7510145" y="2225675"/>
            <a:ext cx="102870" cy="19367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98" name="直接箭头连接符 97"/>
          <p:cNvCxnSpPr/>
          <p:nvPr/>
        </p:nvCxnSpPr>
        <p:spPr>
          <a:xfrm flipH="1" flipV="1">
            <a:off x="9183370" y="2209165"/>
            <a:ext cx="108585" cy="21018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1" name="直接箭头连接符 100"/>
          <p:cNvCxnSpPr/>
          <p:nvPr/>
        </p:nvCxnSpPr>
        <p:spPr>
          <a:xfrm flipH="1" flipV="1">
            <a:off x="5836920" y="2209165"/>
            <a:ext cx="102870" cy="19367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5" name="直接箭头连接符 104"/>
          <p:cNvCxnSpPr/>
          <p:nvPr/>
        </p:nvCxnSpPr>
        <p:spPr>
          <a:xfrm flipH="1" flipV="1">
            <a:off x="7510145" y="2225675"/>
            <a:ext cx="102870" cy="19367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6" name="直接箭头连接符 105"/>
          <p:cNvCxnSpPr/>
          <p:nvPr/>
        </p:nvCxnSpPr>
        <p:spPr>
          <a:xfrm flipH="1" flipV="1">
            <a:off x="5836920" y="2209165"/>
            <a:ext cx="102870" cy="19367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7" name="直接箭头连接符 106"/>
          <p:cNvCxnSpPr/>
          <p:nvPr/>
        </p:nvCxnSpPr>
        <p:spPr>
          <a:xfrm flipH="1" flipV="1">
            <a:off x="9137650" y="3079750"/>
            <a:ext cx="108585" cy="21018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8" name="直接箭头连接符 107"/>
          <p:cNvCxnSpPr/>
          <p:nvPr/>
        </p:nvCxnSpPr>
        <p:spPr>
          <a:xfrm flipH="1" flipV="1">
            <a:off x="7464425" y="3096260"/>
            <a:ext cx="102870" cy="19367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09" name="直接箭头连接符 108"/>
          <p:cNvCxnSpPr/>
          <p:nvPr/>
        </p:nvCxnSpPr>
        <p:spPr>
          <a:xfrm flipH="1" flipV="1">
            <a:off x="5791200" y="3079750"/>
            <a:ext cx="102870" cy="19367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0" name="直接箭头连接符 109"/>
          <p:cNvCxnSpPr/>
          <p:nvPr/>
        </p:nvCxnSpPr>
        <p:spPr>
          <a:xfrm flipH="1" flipV="1">
            <a:off x="8924290" y="5995035"/>
            <a:ext cx="108585" cy="21018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1" name="直接箭头连接符 110"/>
          <p:cNvCxnSpPr/>
          <p:nvPr/>
        </p:nvCxnSpPr>
        <p:spPr>
          <a:xfrm flipH="1" flipV="1">
            <a:off x="7251065" y="6011545"/>
            <a:ext cx="102870" cy="19367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  <p:cxnSp>
        <p:nvCxnSpPr>
          <p:cNvPr id="112" name="直接箭头连接符 111"/>
          <p:cNvCxnSpPr/>
          <p:nvPr/>
        </p:nvCxnSpPr>
        <p:spPr>
          <a:xfrm flipH="1" flipV="1">
            <a:off x="5577840" y="5995035"/>
            <a:ext cx="102870" cy="193675"/>
          </a:xfrm>
          <a:prstGeom prst="straightConnector1">
            <a:avLst/>
          </a:prstGeom>
          <a:ln w="31750" cap="rnd">
            <a:solidFill>
              <a:schemeClr val="accent6"/>
            </a:solidFill>
            <a:round/>
            <a:tailEnd type="arrow" w="med" len="med"/>
          </a:ln>
        </p:spPr>
        <p:style>
          <a:lnRef idx="0">
            <a:srgbClr val="FFFFFF"/>
          </a:lnRef>
          <a:fillRef idx="0">
            <a:srgbClr val="FFFFFF"/>
          </a:fillRef>
          <a:effectRef idx="0">
            <a:srgbClr val="FFFFFF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081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081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commondata" val="eyJoZGlkIjoiNjcwMDI1OWU4MzFhNDMxMmQ3NjJjYWZkMGVlMGE0ZDYifQ==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216</Words>
  <Application>WPS 演示</Application>
  <PresentationFormat>宽屏</PresentationFormat>
  <Paragraphs>48</Paragraphs>
  <Slides>3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1" baseType="lpstr">
      <vt:lpstr>Arial</vt:lpstr>
      <vt:lpstr>宋体</vt:lpstr>
      <vt:lpstr>Wingdings</vt:lpstr>
      <vt:lpstr>Wingdings</vt:lpstr>
      <vt:lpstr>微软雅黑</vt:lpstr>
      <vt:lpstr>Arial Unicode MS</vt:lpstr>
      <vt:lpstr>Calibri</vt:lpstr>
      <vt:lpstr>WPS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空白演示</dc:title>
  <dc:creator/>
  <cp:lastModifiedBy>吱吱吱</cp:lastModifiedBy>
  <cp:revision>157</cp:revision>
  <dcterms:created xsi:type="dcterms:W3CDTF">2019-06-19T02:08:00Z</dcterms:created>
  <dcterms:modified xsi:type="dcterms:W3CDTF">2024-03-08T06:24:39Z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2052-12.1.0.16399</vt:lpwstr>
  </property>
  <property fmtid="{D5CDD505-2E9C-101B-9397-08002B2CF9AE}" pid="3" name="ICV">
    <vt:lpwstr>17463D01E9A94AD4BB6BE5A96552D075_13</vt:lpwstr>
  </property>
</Properties>
</file>